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15"/>
  </p:notesMasterIdLst>
  <p:handoutMasterIdLst>
    <p:handoutMasterId r:id="rId16"/>
  </p:handoutMasterIdLst>
  <p:sldIdLst>
    <p:sldId id="256" r:id="rId2"/>
    <p:sldId id="284" r:id="rId3"/>
    <p:sldId id="285" r:id="rId4"/>
    <p:sldId id="286" r:id="rId5"/>
    <p:sldId id="288" r:id="rId6"/>
    <p:sldId id="290" r:id="rId7"/>
    <p:sldId id="291" r:id="rId8"/>
    <p:sldId id="289" r:id="rId9"/>
    <p:sldId id="293" r:id="rId10"/>
    <p:sldId id="294" r:id="rId11"/>
    <p:sldId id="296" r:id="rId12"/>
    <p:sldId id="295" r:id="rId13"/>
    <p:sldId id="302"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67" autoAdjust="0"/>
    <p:restoredTop sz="96182" autoAdjust="0"/>
  </p:normalViewPr>
  <p:slideViewPr>
    <p:cSldViewPr showGuides="1">
      <p:cViewPr varScale="1">
        <p:scale>
          <a:sx n="63" d="100"/>
          <a:sy n="63" d="100"/>
        </p:scale>
        <p:origin x="668" y="6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2/11/2022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2/11/2022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2/11/2022</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2/11/2022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2/11/2022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2/11/2022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2/11/2022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2/11/2022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2/11/2022</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2/11/2022</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2/11/2022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2/11/2022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2/11/2022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2/11/2022</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6612" y="762001"/>
            <a:ext cx="6920824" cy="6096000"/>
          </a:xfrm>
        </p:spPr>
        <p:txBody>
          <a:bodyPr>
            <a:normAutofit fontScale="90000"/>
          </a:bodyPr>
          <a:lstStyle/>
          <a:p>
            <a:pPr algn="ctr">
              <a:lnSpc>
                <a:spcPct val="100000"/>
              </a:lnSpc>
              <a:spcBef>
                <a:spcPts val="267"/>
              </a:spcBef>
              <a:tabLst>
                <a:tab pos="0" algn="l"/>
                <a:tab pos="1218895" algn="l"/>
                <a:tab pos="2437790" algn="l"/>
                <a:tab pos="3656686" algn="l"/>
                <a:tab pos="4875581" algn="l"/>
                <a:tab pos="6094476" algn="l"/>
                <a:tab pos="7313371" algn="l"/>
                <a:tab pos="8532266" algn="l"/>
                <a:tab pos="9751162" algn="l"/>
                <a:tab pos="10970057" algn="l"/>
                <a:tab pos="12188952" algn="l"/>
                <a:tab pos="13407847" algn="l"/>
              </a:tabLst>
              <a:defRPr/>
            </a:pPr>
            <a:r>
              <a:rPr lang="en-US" sz="6700" b="1" dirty="0">
                <a:solidFill>
                  <a:srgbClr val="FFFF00"/>
                </a:solidFill>
                <a:effectLst>
                  <a:outerShdw blurRad="38100" dist="38100" dir="2700000" algn="tl">
                    <a:srgbClr val="000000">
                      <a:alpha val="43137"/>
                    </a:srgbClr>
                  </a:outerShdw>
                </a:effectLst>
              </a:rPr>
              <a:t>Research Methodology</a:t>
            </a:r>
            <a:br>
              <a:rPr lang="en-US" dirty="0"/>
            </a:br>
            <a:r>
              <a:rPr lang="en-US" sz="4799" b="1" dirty="0">
                <a:solidFill>
                  <a:schemeClr val="tx1"/>
                </a:solidFill>
                <a:effectLst>
                  <a:outerShdw blurRad="38100" dist="38100" dir="2700000" algn="tl">
                    <a:srgbClr val="000000">
                      <a:alpha val="43137"/>
                    </a:srgbClr>
                  </a:outerShdw>
                </a:effectLst>
                <a:cs typeface="Akhbar MT" pitchFamily="2" charset="-78"/>
              </a:rPr>
              <a:t>M.Sc. Degree</a:t>
            </a:r>
            <a:br>
              <a:rPr lang="en-US" sz="4799" b="1" dirty="0">
                <a:solidFill>
                  <a:schemeClr val="tx1"/>
                </a:solidFill>
                <a:effectLst>
                  <a:outerShdw blurRad="38100" dist="38100" dir="2700000" algn="tl">
                    <a:srgbClr val="000000">
                      <a:alpha val="43137"/>
                    </a:srgbClr>
                  </a:outerShdw>
                </a:effectLst>
                <a:cs typeface="Akhbar MT" pitchFamily="2" charset="-78"/>
              </a:rPr>
            </a:br>
            <a:r>
              <a:rPr lang="en-US" sz="2666" b="1" dirty="0">
                <a:solidFill>
                  <a:schemeClr val="tx1"/>
                </a:solidFill>
                <a:effectLst>
                  <a:outerShdw blurRad="38100" dist="38100" dir="2700000" algn="tl">
                    <a:srgbClr val="000000">
                      <a:alpha val="43137"/>
                    </a:srgbClr>
                  </a:outerShdw>
                </a:effectLst>
                <a:cs typeface="Akhbar MT" pitchFamily="2" charset="-78"/>
              </a:rPr>
              <a:t>2021-2022</a:t>
            </a:r>
            <a:br>
              <a:rPr lang="en-US" sz="4799" b="1" dirty="0">
                <a:solidFill>
                  <a:schemeClr val="accent6">
                    <a:lumMod val="20000"/>
                    <a:lumOff val="80000"/>
                  </a:schemeClr>
                </a:solidFill>
                <a:effectLst>
                  <a:outerShdw blurRad="38100" dist="38100" dir="2700000" algn="tl">
                    <a:srgbClr val="000000">
                      <a:alpha val="43137"/>
                    </a:srgbClr>
                  </a:outerShdw>
                </a:effectLst>
                <a:cs typeface="Akhbar MT" pitchFamily="2" charset="-78"/>
              </a:rPr>
            </a:br>
            <a:br>
              <a:rPr lang="en-US" sz="4799" b="1" dirty="0">
                <a:solidFill>
                  <a:schemeClr val="accent6">
                    <a:lumMod val="20000"/>
                    <a:lumOff val="80000"/>
                  </a:schemeClr>
                </a:solidFill>
                <a:effectLst>
                  <a:outerShdw blurRad="38100" dist="38100" dir="2700000" algn="tl">
                    <a:srgbClr val="000000">
                      <a:alpha val="43137"/>
                    </a:srgbClr>
                  </a:outerShdw>
                </a:effectLst>
                <a:cs typeface="Akhbar MT" pitchFamily="2" charset="-78"/>
              </a:rPr>
            </a:br>
            <a:r>
              <a:rPr lang="en-GB" sz="3100" b="1" dirty="0" err="1">
                <a:effectLst>
                  <a:outerShdw blurRad="38100" dist="38100" dir="2700000" algn="tl">
                    <a:srgbClr val="000000">
                      <a:alpha val="43137"/>
                    </a:srgbClr>
                  </a:outerShdw>
                </a:effectLst>
                <a:latin typeface="Amerigo BT" pitchFamily="34" charset="0"/>
              </a:rPr>
              <a:t>Prof.Dr</a:t>
            </a:r>
            <a:r>
              <a:rPr lang="en-GB" sz="3100" b="1" dirty="0">
                <a:effectLst>
                  <a:outerShdw blurRad="38100" dist="38100" dir="2700000" algn="tl">
                    <a:srgbClr val="000000">
                      <a:alpha val="43137"/>
                    </a:srgbClr>
                  </a:outerShdw>
                </a:effectLst>
                <a:latin typeface="Amerigo BT" pitchFamily="34" charset="0"/>
              </a:rPr>
              <a:t>. Abbas H. </a:t>
            </a:r>
            <a:r>
              <a:rPr lang="en-GB" sz="3100" b="1" dirty="0" err="1">
                <a:effectLst>
                  <a:outerShdw blurRad="38100" dist="38100" dir="2700000" algn="tl">
                    <a:srgbClr val="000000">
                      <a:alpha val="43137"/>
                    </a:srgbClr>
                  </a:outerShdw>
                </a:effectLst>
                <a:latin typeface="Amerigo BT" pitchFamily="34" charset="0"/>
              </a:rPr>
              <a:t>Alasadi</a:t>
            </a:r>
            <a:br>
              <a:rPr lang="en-GB" sz="3100" dirty="0">
                <a:effectLst>
                  <a:outerShdw blurRad="38100" dist="38100" dir="2700000" algn="tl">
                    <a:srgbClr val="000000">
                      <a:alpha val="43137"/>
                    </a:srgbClr>
                  </a:outerShdw>
                </a:effectLst>
                <a:latin typeface="Amerigo BT" pitchFamily="34" charset="0"/>
              </a:rPr>
            </a:br>
            <a:r>
              <a:rPr lang="en-GB" sz="2200" dirty="0">
                <a:effectLst>
                  <a:outerShdw blurRad="38100" dist="38100" dir="2700000" algn="tl">
                    <a:srgbClr val="000000">
                      <a:alpha val="43137"/>
                    </a:srgbClr>
                  </a:outerShdw>
                </a:effectLst>
                <a:latin typeface="Amerigo BT" pitchFamily="34" charset="0"/>
              </a:rPr>
              <a:t>Email : abbashh2002@gmail.com</a:t>
            </a:r>
            <a:br>
              <a:rPr lang="en-GB" sz="3100" dirty="0">
                <a:effectLst>
                  <a:outerShdw blurRad="38100" dist="38100" dir="2700000" algn="tl">
                    <a:srgbClr val="000000">
                      <a:alpha val="43137"/>
                    </a:srgbClr>
                  </a:outerShdw>
                </a:effectLst>
                <a:latin typeface="Amerigo BT" pitchFamily="34" charset="0"/>
              </a:rPr>
            </a:br>
            <a:br>
              <a:rPr lang="en-US" sz="3100" b="1" dirty="0">
                <a:effectLst>
                  <a:outerShdw blurRad="38100" dist="38100" dir="2700000" algn="tl">
                    <a:srgbClr val="000000">
                      <a:alpha val="43137"/>
                    </a:srgbClr>
                  </a:outerShdw>
                </a:effectLst>
                <a:cs typeface="Akhbar MT" pitchFamily="2" charset="-78"/>
              </a:rPr>
            </a:br>
            <a: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t>University of </a:t>
            </a:r>
            <a:r>
              <a:rPr lang="en-US" sz="2000" b="1" dirty="0" err="1">
                <a:ln/>
                <a:solidFill>
                  <a:srgbClr val="FF0000"/>
                </a:solidFill>
                <a:latin typeface="Arial Black" panose="020B0A04020102020204" pitchFamily="34" charset="0"/>
                <a:ea typeface="Microsoft YaHei" pitchFamily="34" charset="-122"/>
                <a:cs typeface="Aharoni" panose="02010803020104030203" pitchFamily="2" charset="-79"/>
              </a:rPr>
              <a:t>Basrah</a:t>
            </a:r>
            <a:b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br>
            <a: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t>College of Information Technology</a:t>
            </a:r>
            <a:b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br>
            <a:r>
              <a:rPr lang="en-US" sz="2000" b="1" dirty="0">
                <a:ln/>
                <a:solidFill>
                  <a:srgbClr val="FF0000"/>
                </a:solidFill>
                <a:latin typeface="Arial Black" panose="020B0A04020102020204" pitchFamily="34" charset="0"/>
                <a:ea typeface="Microsoft YaHei" pitchFamily="34" charset="-122"/>
                <a:cs typeface="Aharoni" panose="02010803020104030203" pitchFamily="2" charset="-79"/>
              </a:rPr>
              <a:t>Computer Information System Department</a:t>
            </a:r>
            <a:br>
              <a:rPr lang="ar-SA" sz="11730" b="1" dirty="0">
                <a:ln w="17780" cmpd="sng">
                  <a:solidFill>
                    <a:srgbClr val="FFFFFF"/>
                  </a:solidFill>
                  <a:prstDash val="solid"/>
                  <a:miter lim="800000"/>
                </a:ln>
                <a:solidFill>
                  <a:srgbClr val="FF0000"/>
                </a:solidFill>
                <a:effectLst>
                  <a:glow rad="101600">
                    <a:schemeClr val="accent3">
                      <a:satMod val="175000"/>
                      <a:alpha val="40000"/>
                    </a:schemeClr>
                  </a:glow>
                  <a:outerShdw blurRad="50800" algn="tl" rotWithShape="0">
                    <a:srgbClr val="000000"/>
                  </a:outerShdw>
                </a:effectLst>
                <a:latin typeface="Amerigo BT" pitchFamily="34" charset="0"/>
                <a:cs typeface="PT Bold Heading" pitchFamily="2" charset="-78"/>
              </a:rPr>
            </a:br>
            <a:endParaRPr lang="en-US" dirty="0"/>
          </a:p>
        </p:txBody>
      </p:sp>
      <p:pic>
        <p:nvPicPr>
          <p:cNvPr id="4" name="Picture 3">
            <a:extLst>
              <a:ext uri="{FF2B5EF4-FFF2-40B4-BE49-F238E27FC236}">
                <a16:creationId xmlns:a16="http://schemas.microsoft.com/office/drawing/2014/main" id="{91355D9C-E332-4452-8427-58DF6F6B9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0696" y="-31411"/>
            <a:ext cx="1936411" cy="1936411"/>
          </a:xfrm>
          <a:prstGeom prst="ellipse">
            <a:avLst/>
          </a:prstGeom>
          <a:ln>
            <a:noFill/>
          </a:ln>
          <a:effectLst>
            <a:softEdge rad="112500"/>
          </a:effectLst>
        </p:spPr>
      </p:pic>
      <p:sp>
        <p:nvSpPr>
          <p:cNvPr id="5" name="TextBox 4">
            <a:extLst>
              <a:ext uri="{FF2B5EF4-FFF2-40B4-BE49-F238E27FC236}">
                <a16:creationId xmlns:a16="http://schemas.microsoft.com/office/drawing/2014/main" id="{D6BE0B0E-EB76-49EA-9107-4D2B90144BEC}"/>
              </a:ext>
            </a:extLst>
          </p:cNvPr>
          <p:cNvSpPr txBox="1"/>
          <p:nvPr/>
        </p:nvSpPr>
        <p:spPr>
          <a:xfrm>
            <a:off x="303212" y="149703"/>
            <a:ext cx="1447800" cy="461665"/>
          </a:xfrm>
          <a:prstGeom prst="rect">
            <a:avLst/>
          </a:prstGeom>
          <a:noFill/>
        </p:spPr>
        <p:txBody>
          <a:bodyPr wrap="square">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Lecture 2</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pPr algn="ctr"/>
            <a:r>
              <a:rPr lang="en-US" sz="3600" b="1" dirty="0"/>
              <a:t>Research Process Guideline</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568325" indent="-457200" algn="l" rtl="0">
              <a:lnSpc>
                <a:spcPct val="100000"/>
              </a:lnSpc>
              <a:spcBef>
                <a:spcPts val="1200"/>
              </a:spcBef>
              <a:buFont typeface="+mj-lt"/>
              <a:buAutoNum type="arabicPeriod" startAt="10"/>
            </a:pPr>
            <a:r>
              <a:rPr lang="en-US" b="1" dirty="0">
                <a:solidFill>
                  <a:srgbClr val="FF0000"/>
                </a:solidFill>
              </a:rPr>
              <a:t>generalizations and interpretation, </a:t>
            </a:r>
          </a:p>
          <a:p>
            <a:pPr marL="1371600" indent="-457200" algn="l" rtl="0">
              <a:lnSpc>
                <a:spcPct val="100000"/>
              </a:lnSpc>
              <a:spcBef>
                <a:spcPts val="1200"/>
              </a:spcBef>
              <a:buFont typeface="Wingdings" panose="05000000000000000000" pitchFamily="2" charset="2"/>
              <a:buChar char="q"/>
            </a:pPr>
            <a:r>
              <a:rPr lang="en-US" sz="2100" dirty="0"/>
              <a:t>If a hypothesis is tested and upheld several times, it may</a:t>
            </a:r>
          </a:p>
          <a:p>
            <a:pPr marL="1371600" indent="-457200" algn="l" rtl="0">
              <a:lnSpc>
                <a:spcPct val="100000"/>
              </a:lnSpc>
              <a:spcBef>
                <a:spcPts val="1200"/>
              </a:spcBef>
              <a:buFont typeface="Wingdings" panose="05000000000000000000" pitchFamily="2" charset="2"/>
              <a:buChar char="q"/>
            </a:pPr>
            <a:r>
              <a:rPr lang="en-US" sz="2100" dirty="0"/>
              <a:t>be possible for the researcher to arrive at generalization, i.e., to build a theory. </a:t>
            </a:r>
          </a:p>
          <a:p>
            <a:pPr marL="1371600" indent="-457200" algn="l" rtl="0">
              <a:lnSpc>
                <a:spcPct val="100000"/>
              </a:lnSpc>
              <a:spcBef>
                <a:spcPts val="1200"/>
              </a:spcBef>
              <a:buFont typeface="Wingdings" panose="05000000000000000000" pitchFamily="2" charset="2"/>
              <a:buChar char="q"/>
            </a:pPr>
            <a:r>
              <a:rPr lang="en-US" sz="2100" dirty="0"/>
              <a:t>As a matter of fact, the real value of research lies in its ability to arrive at certain generalizations. </a:t>
            </a:r>
          </a:p>
          <a:p>
            <a:pPr marL="1371600" indent="-457200" algn="l" rtl="0">
              <a:lnSpc>
                <a:spcPct val="100000"/>
              </a:lnSpc>
              <a:spcBef>
                <a:spcPts val="1200"/>
              </a:spcBef>
              <a:buFont typeface="Wingdings" panose="05000000000000000000" pitchFamily="2" charset="2"/>
              <a:buChar char="q"/>
            </a:pPr>
            <a:r>
              <a:rPr lang="en-US" sz="2100" dirty="0"/>
              <a:t>If the researcher had no hypothesis to start with, he might seek to explain his findings on the basis of some theory. </a:t>
            </a:r>
          </a:p>
          <a:p>
            <a:pPr marL="1371600" indent="-457200" algn="l" rtl="0">
              <a:lnSpc>
                <a:spcPct val="100000"/>
              </a:lnSpc>
              <a:spcBef>
                <a:spcPts val="1200"/>
              </a:spcBef>
              <a:buFont typeface="Wingdings" panose="05000000000000000000" pitchFamily="2" charset="2"/>
              <a:buChar char="q"/>
            </a:pPr>
            <a:r>
              <a:rPr lang="en-US" sz="2100" dirty="0"/>
              <a:t>It is known as interpretation. The process of interpretation may quite often trigger off new questions which in turn may lead to further researches.</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10</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51927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pPr algn="ctr" rtl="1"/>
            <a:r>
              <a:rPr lang="en-US" sz="3200" b="1" dirty="0"/>
              <a:t>RESEARCH PROCESS GUIDELINE </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fontScale="55000" lnSpcReduction="20000"/>
          </a:bodyPr>
          <a:lstStyle/>
          <a:p>
            <a:pPr marL="914400" indent="-914400" algn="l" rtl="0">
              <a:lnSpc>
                <a:spcPct val="100000"/>
              </a:lnSpc>
              <a:spcBef>
                <a:spcPts val="1200"/>
              </a:spcBef>
              <a:buFont typeface="+mj-lt"/>
              <a:buAutoNum type="arabicPeriod" startAt="11"/>
            </a:pPr>
            <a:r>
              <a:rPr lang="en-US" sz="5100" b="1" dirty="0">
                <a:solidFill>
                  <a:srgbClr val="FF0000"/>
                </a:solidFill>
              </a:rPr>
              <a:t>preparation of the report or presentation of the results </a:t>
            </a:r>
          </a:p>
          <a:p>
            <a:pPr algn="l" rtl="0">
              <a:lnSpc>
                <a:spcPct val="120000"/>
              </a:lnSpc>
              <a:spcBef>
                <a:spcPts val="1200"/>
              </a:spcBef>
              <a:buFont typeface="Wingdings" panose="05000000000000000000" pitchFamily="2" charset="2"/>
              <a:buChar char="Ø"/>
            </a:pPr>
            <a:r>
              <a:rPr lang="en-US" sz="3800" dirty="0"/>
              <a:t>Finally, the researcher has to prepare the report of what has been done by him. </a:t>
            </a:r>
          </a:p>
          <a:p>
            <a:pPr algn="l" rtl="0">
              <a:lnSpc>
                <a:spcPct val="120000"/>
              </a:lnSpc>
              <a:spcBef>
                <a:spcPts val="1200"/>
              </a:spcBef>
              <a:buFont typeface="Wingdings" panose="05000000000000000000" pitchFamily="2" charset="2"/>
              <a:buChar char="Ø"/>
            </a:pPr>
            <a:r>
              <a:rPr lang="en-US" sz="3800" dirty="0"/>
              <a:t>Writing of report must be done with great care keeping in view the following:</a:t>
            </a:r>
          </a:p>
          <a:p>
            <a:pPr marL="1373188" indent="-742950" algn="l" rtl="0">
              <a:lnSpc>
                <a:spcPct val="120000"/>
              </a:lnSpc>
              <a:spcBef>
                <a:spcPts val="1200"/>
              </a:spcBef>
              <a:buAutoNum type="arabicPeriod"/>
            </a:pPr>
            <a:r>
              <a:rPr lang="en-US" sz="3800" dirty="0"/>
              <a:t>The layout of the report should be as follows: </a:t>
            </a:r>
          </a:p>
          <a:p>
            <a:pPr marL="2401888" indent="-857250" algn="l" rtl="0">
              <a:lnSpc>
                <a:spcPct val="120000"/>
              </a:lnSpc>
              <a:spcBef>
                <a:spcPts val="1200"/>
              </a:spcBef>
              <a:buFont typeface="+mj-lt"/>
              <a:buAutoNum type="romanLcPeriod"/>
            </a:pPr>
            <a:r>
              <a:rPr lang="en-US" sz="3800" dirty="0"/>
              <a:t>the preliminary pages; </a:t>
            </a:r>
          </a:p>
          <a:p>
            <a:pPr marL="2401888" indent="-857250" algn="l" rtl="0">
              <a:lnSpc>
                <a:spcPct val="120000"/>
              </a:lnSpc>
              <a:spcBef>
                <a:spcPts val="1200"/>
              </a:spcBef>
              <a:buFont typeface="+mj-lt"/>
              <a:buAutoNum type="romanLcPeriod"/>
            </a:pPr>
            <a:r>
              <a:rPr lang="en-US" sz="3800" dirty="0"/>
              <a:t>the main text, and </a:t>
            </a:r>
          </a:p>
          <a:p>
            <a:pPr marL="2401888" indent="-857250" algn="l" rtl="0">
              <a:lnSpc>
                <a:spcPct val="120000"/>
              </a:lnSpc>
              <a:spcBef>
                <a:spcPts val="1200"/>
              </a:spcBef>
              <a:buFont typeface="+mj-lt"/>
              <a:buAutoNum type="romanLcPeriod"/>
            </a:pPr>
            <a:r>
              <a:rPr lang="en-US" sz="3800" dirty="0"/>
              <a:t>the end matter. In its preliminary pages the report should carry title and date followed by acknowledgements and foreword. Then there should be a table of contents followed by a list of tables and list of graphs and charts, if any, given in the report.</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11</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80387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pPr algn="ctr" rtl="1"/>
            <a:r>
              <a:rPr lang="en-US" sz="3200" b="1" dirty="0"/>
              <a:t>RESEARCH PROCESS GUIDELINE </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fontScale="32500" lnSpcReduction="20000"/>
          </a:bodyPr>
          <a:lstStyle/>
          <a:p>
            <a:pPr marL="914400" indent="-914400" algn="l" rtl="0">
              <a:lnSpc>
                <a:spcPct val="100000"/>
              </a:lnSpc>
              <a:spcBef>
                <a:spcPts val="1200"/>
              </a:spcBef>
              <a:buFont typeface="+mj-lt"/>
              <a:buAutoNum type="arabicPeriod" startAt="11"/>
            </a:pPr>
            <a:r>
              <a:rPr lang="en-US" sz="5100" b="1" dirty="0">
                <a:solidFill>
                  <a:srgbClr val="FF0000"/>
                </a:solidFill>
              </a:rPr>
              <a:t>preparation of the report or presentation of the results </a:t>
            </a:r>
          </a:p>
          <a:p>
            <a:pPr marL="1373188" indent="-742950" algn="l" rtl="0">
              <a:lnSpc>
                <a:spcPct val="120000"/>
              </a:lnSpc>
              <a:spcBef>
                <a:spcPts val="600"/>
              </a:spcBef>
              <a:buFont typeface="+mj-lt"/>
              <a:buAutoNum type="arabicPeriod" startAt="2"/>
            </a:pPr>
            <a:r>
              <a:rPr lang="en-US" sz="5800" dirty="0"/>
              <a:t>The main text of the report should have the following parts:</a:t>
            </a:r>
          </a:p>
          <a:p>
            <a:pPr marL="1482725" indent="-334963" algn="l" rtl="0">
              <a:lnSpc>
                <a:spcPct val="120000"/>
              </a:lnSpc>
              <a:spcBef>
                <a:spcPts val="600"/>
              </a:spcBef>
              <a:buFont typeface="+mj-lt"/>
              <a:buAutoNum type="alphaLcParenR"/>
            </a:pPr>
            <a:r>
              <a:rPr lang="en-US" sz="5800" dirty="0"/>
              <a:t>Introduction: It should contain a clear statement of the objective of the research and</a:t>
            </a:r>
          </a:p>
          <a:p>
            <a:pPr marL="1482725" indent="-334963" algn="l" rtl="0">
              <a:lnSpc>
                <a:spcPct val="120000"/>
              </a:lnSpc>
              <a:spcBef>
                <a:spcPts val="600"/>
              </a:spcBef>
              <a:buFont typeface="+mj-lt"/>
              <a:buAutoNum type="alphaLcParenR"/>
            </a:pPr>
            <a:r>
              <a:rPr lang="en-US" sz="5800" dirty="0"/>
              <a:t>an explanation of the methodology adopted in accomplishing the research. The scope</a:t>
            </a:r>
          </a:p>
          <a:p>
            <a:pPr marL="1482725" indent="-334963" algn="l" rtl="0">
              <a:lnSpc>
                <a:spcPct val="120000"/>
              </a:lnSpc>
              <a:spcBef>
                <a:spcPts val="600"/>
              </a:spcBef>
              <a:buFont typeface="+mj-lt"/>
              <a:buAutoNum type="alphaLcParenR"/>
            </a:pPr>
            <a:r>
              <a:rPr lang="en-US" sz="5800" dirty="0"/>
              <a:t>of the study along with various limitations should as well be stated in this part.</a:t>
            </a:r>
          </a:p>
          <a:p>
            <a:pPr marL="1482725" indent="-334963" algn="l" rtl="0">
              <a:lnSpc>
                <a:spcPct val="120000"/>
              </a:lnSpc>
              <a:spcBef>
                <a:spcPts val="600"/>
              </a:spcBef>
              <a:buFont typeface="+mj-lt"/>
              <a:buAutoNum type="alphaLcParenR"/>
            </a:pPr>
            <a:r>
              <a:rPr lang="en-US" sz="5800" dirty="0"/>
              <a:t>Summary of findings: After introduction there would appear a statement of findings and recommendations in non-technical language. If the findings are extensive, they should be summarized.</a:t>
            </a:r>
          </a:p>
          <a:p>
            <a:pPr marL="1482725" indent="-334963" algn="l" rtl="0">
              <a:lnSpc>
                <a:spcPct val="120000"/>
              </a:lnSpc>
              <a:spcBef>
                <a:spcPts val="600"/>
              </a:spcBef>
              <a:buFont typeface="+mj-lt"/>
              <a:buAutoNum type="alphaLcParenR"/>
            </a:pPr>
            <a:r>
              <a:rPr lang="en-US" sz="5800" dirty="0"/>
              <a:t>Main report: The main body of the report should be presented in logical sequence and broken-down into readily identifiable sections.</a:t>
            </a:r>
          </a:p>
          <a:p>
            <a:pPr marL="1482725" indent="-334963" algn="l" rtl="0">
              <a:lnSpc>
                <a:spcPct val="120000"/>
              </a:lnSpc>
              <a:spcBef>
                <a:spcPts val="600"/>
              </a:spcBef>
              <a:buFont typeface="+mj-lt"/>
              <a:buAutoNum type="alphaLcParenR"/>
            </a:pPr>
            <a:r>
              <a:rPr lang="en-US" sz="5800" dirty="0"/>
              <a:t>Conclusion: Towards the end of the main text, researcher should again put down the results of his research clearly and precisely. In fact, it is the final summing up.</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12</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482197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6F8FE07-5C52-45BA-ABE3-997299284AD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2284412" y="1193800"/>
            <a:ext cx="7934960" cy="4470400"/>
          </a:xfrm>
        </p:spPr>
      </p:pic>
    </p:spTree>
    <p:extLst>
      <p:ext uri="{BB962C8B-B14F-4D97-AF65-F5344CB8AC3E}">
        <p14:creationId xmlns:p14="http://schemas.microsoft.com/office/powerpoint/2010/main" val="40571286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pPr algn="ctr" rtl="1"/>
            <a:r>
              <a:rPr lang="en-US" sz="4000" b="1" dirty="0"/>
              <a:t>Research Process Guideline</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2</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
        <p:nvSpPr>
          <p:cNvPr id="7" name="Content Placeholder 6">
            <a:extLst>
              <a:ext uri="{FF2B5EF4-FFF2-40B4-BE49-F238E27FC236}">
                <a16:creationId xmlns:a16="http://schemas.microsoft.com/office/drawing/2014/main" id="{36111919-5F7C-42B1-930F-F40649FA107C}"/>
              </a:ext>
            </a:extLst>
          </p:cNvPr>
          <p:cNvSpPr>
            <a:spLocks noGrp="1"/>
          </p:cNvSpPr>
          <p:nvPr>
            <p:ph idx="1"/>
          </p:nvPr>
        </p:nvSpPr>
        <p:spPr/>
        <p:txBody>
          <a:bodyPr/>
          <a:lstStyle/>
          <a:p>
            <a:endParaRPr lang="en-US"/>
          </a:p>
        </p:txBody>
      </p:sp>
      <p:pic>
        <p:nvPicPr>
          <p:cNvPr id="8" name="Picture 2">
            <a:extLst>
              <a:ext uri="{FF2B5EF4-FFF2-40B4-BE49-F238E27FC236}">
                <a16:creationId xmlns:a16="http://schemas.microsoft.com/office/drawing/2014/main" id="{95F270D5-7A36-4B03-BC78-66536BB948DA}"/>
              </a:ext>
            </a:extLst>
          </p:cNvPr>
          <p:cNvPicPr>
            <a:picLocks noChangeAspect="1" noChangeArrowheads="1"/>
          </p:cNvPicPr>
          <p:nvPr/>
        </p:nvPicPr>
        <p:blipFill rotWithShape="1">
          <a:blip r:embed="rId2" cstate="print"/>
          <a:srcRect l="12314" t="10990" r="5136" b="9330"/>
          <a:stretch/>
        </p:blipFill>
        <p:spPr bwMode="auto">
          <a:xfrm>
            <a:off x="531812" y="1142999"/>
            <a:ext cx="11047570" cy="5029197"/>
          </a:xfrm>
          <a:prstGeom prst="rect">
            <a:avLst/>
          </a:prstGeom>
          <a:noFill/>
          <a:ln w="9525">
            <a:noFill/>
            <a:miter lim="800000"/>
            <a:headEnd/>
            <a:tailEnd/>
          </a:ln>
        </p:spPr>
      </p:pic>
    </p:spTree>
    <p:extLst>
      <p:ext uri="{BB962C8B-B14F-4D97-AF65-F5344CB8AC3E}">
        <p14:creationId xmlns:p14="http://schemas.microsoft.com/office/powerpoint/2010/main" val="16004883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pPr algn="ctr" rtl="1"/>
            <a:r>
              <a:rPr lang="en-US" sz="3600" b="1" dirty="0"/>
              <a:t>Research Process Guideline</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lnSpcReduction="10000"/>
          </a:bodyPr>
          <a:lstStyle/>
          <a:p>
            <a:pPr marL="1087438" indent="-457200">
              <a:lnSpc>
                <a:spcPct val="100000"/>
              </a:lnSpc>
              <a:spcBef>
                <a:spcPts val="1200"/>
              </a:spcBef>
              <a:buFont typeface="+mj-lt"/>
              <a:buAutoNum type="arabicPeriod"/>
            </a:pPr>
            <a:r>
              <a:rPr lang="en-US" sz="2000" dirty="0"/>
              <a:t>formulating the research problem; </a:t>
            </a:r>
          </a:p>
          <a:p>
            <a:pPr marL="1087438" indent="-457200">
              <a:lnSpc>
                <a:spcPct val="100000"/>
              </a:lnSpc>
              <a:spcBef>
                <a:spcPts val="1200"/>
              </a:spcBef>
              <a:buFont typeface="+mj-lt"/>
              <a:buAutoNum type="arabicPeriod"/>
            </a:pPr>
            <a:r>
              <a:rPr lang="en-US" sz="2000" dirty="0"/>
              <a:t>extensive literature survey;</a:t>
            </a:r>
          </a:p>
          <a:p>
            <a:pPr marL="1087438" indent="-457200" algn="l" rtl="0">
              <a:lnSpc>
                <a:spcPct val="100000"/>
              </a:lnSpc>
              <a:spcBef>
                <a:spcPts val="1200"/>
              </a:spcBef>
              <a:buFont typeface="+mj-lt"/>
              <a:buAutoNum type="arabicPeriod"/>
            </a:pPr>
            <a:r>
              <a:rPr lang="en-US" sz="2000" dirty="0"/>
              <a:t>developing the hypothesis; </a:t>
            </a:r>
          </a:p>
          <a:p>
            <a:pPr marL="1087438" indent="-457200" algn="l" rtl="0">
              <a:lnSpc>
                <a:spcPct val="100000"/>
              </a:lnSpc>
              <a:spcBef>
                <a:spcPts val="1200"/>
              </a:spcBef>
              <a:buFont typeface="+mj-lt"/>
              <a:buAutoNum type="arabicPeriod"/>
            </a:pPr>
            <a:r>
              <a:rPr lang="en-US" sz="2000" dirty="0"/>
              <a:t>preparing the research design;</a:t>
            </a:r>
          </a:p>
          <a:p>
            <a:pPr marL="1087438" indent="-457200" algn="l" rtl="0">
              <a:lnSpc>
                <a:spcPct val="100000"/>
              </a:lnSpc>
              <a:spcBef>
                <a:spcPts val="1200"/>
              </a:spcBef>
              <a:buFont typeface="+mj-lt"/>
              <a:buAutoNum type="arabicPeriod"/>
            </a:pPr>
            <a:r>
              <a:rPr lang="en-US" sz="2000" dirty="0"/>
              <a:t>determining sample design;</a:t>
            </a:r>
          </a:p>
          <a:p>
            <a:pPr marL="1087438" indent="-457200" algn="l" rtl="0">
              <a:lnSpc>
                <a:spcPct val="100000"/>
              </a:lnSpc>
              <a:spcBef>
                <a:spcPts val="1200"/>
              </a:spcBef>
              <a:buFont typeface="+mj-lt"/>
              <a:buAutoNum type="arabicPeriod"/>
            </a:pPr>
            <a:r>
              <a:rPr lang="en-US" sz="2000" dirty="0"/>
              <a:t>collecting the data; </a:t>
            </a:r>
          </a:p>
          <a:p>
            <a:pPr marL="1087438" indent="-457200" algn="l" rtl="0">
              <a:lnSpc>
                <a:spcPct val="100000"/>
              </a:lnSpc>
              <a:spcBef>
                <a:spcPts val="1200"/>
              </a:spcBef>
              <a:buFont typeface="+mj-lt"/>
              <a:buAutoNum type="arabicPeriod"/>
            </a:pPr>
            <a:r>
              <a:rPr lang="en-US" sz="2000" dirty="0"/>
              <a:t>execution of the project;</a:t>
            </a:r>
          </a:p>
          <a:p>
            <a:pPr marL="1087438" indent="-457200" algn="l" rtl="0">
              <a:lnSpc>
                <a:spcPct val="100000"/>
              </a:lnSpc>
              <a:spcBef>
                <a:spcPts val="1200"/>
              </a:spcBef>
              <a:buFont typeface="+mj-lt"/>
              <a:buAutoNum type="arabicPeriod"/>
            </a:pPr>
            <a:r>
              <a:rPr lang="en-US" sz="2000" dirty="0"/>
              <a:t>analysis of data; </a:t>
            </a:r>
          </a:p>
          <a:p>
            <a:pPr marL="1087438" indent="-457200" algn="l" rtl="0">
              <a:lnSpc>
                <a:spcPct val="100000"/>
              </a:lnSpc>
              <a:spcBef>
                <a:spcPts val="1200"/>
              </a:spcBef>
              <a:buFont typeface="+mj-lt"/>
              <a:buAutoNum type="arabicPeriod"/>
            </a:pPr>
            <a:r>
              <a:rPr lang="en-US" sz="2000" dirty="0"/>
              <a:t>hypothesis testing;</a:t>
            </a:r>
          </a:p>
          <a:p>
            <a:pPr marL="1087438" indent="-457200" algn="l" rtl="0">
              <a:lnSpc>
                <a:spcPct val="100000"/>
              </a:lnSpc>
              <a:spcBef>
                <a:spcPts val="1200"/>
              </a:spcBef>
              <a:buFont typeface="+mj-lt"/>
              <a:buAutoNum type="arabicPeriod"/>
            </a:pPr>
            <a:r>
              <a:rPr lang="en-US" sz="2000" dirty="0"/>
              <a:t>generalizations and interpretation, </a:t>
            </a:r>
          </a:p>
          <a:p>
            <a:pPr marL="1087438" indent="-457200" algn="l" rtl="0">
              <a:lnSpc>
                <a:spcPct val="100000"/>
              </a:lnSpc>
              <a:spcBef>
                <a:spcPts val="1200"/>
              </a:spcBef>
              <a:buFont typeface="+mj-lt"/>
              <a:buAutoNum type="arabicPeriod"/>
            </a:pPr>
            <a:r>
              <a:rPr lang="en-US" sz="2000" dirty="0"/>
              <a:t>preparation of the report or presentation of the results ,</a:t>
            </a:r>
            <a:r>
              <a:rPr lang="en-US" sz="2000" dirty="0" err="1"/>
              <a:t>i</a:t>
            </a:r>
            <a:r>
              <a:rPr lang="en-US" sz="2000" dirty="0"/>
              <a:t>. e., formal write-up of conclusions reached.</a:t>
            </a:r>
            <a:endParaRPr lang="en-US" sz="2200"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3</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360592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pPr algn="ctr"/>
            <a:r>
              <a:rPr lang="en-US" sz="4000" b="1" dirty="0"/>
              <a:t>Research Process Guideline</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a:bodyPr>
          <a:lstStyle/>
          <a:p>
            <a:pPr marL="457200" indent="-457200">
              <a:lnSpc>
                <a:spcPct val="100000"/>
              </a:lnSpc>
              <a:spcBef>
                <a:spcPts val="1200"/>
              </a:spcBef>
              <a:buFont typeface="+mj-lt"/>
              <a:buAutoNum type="arabicPeriod"/>
            </a:pPr>
            <a:r>
              <a:rPr lang="en-US" sz="2000" b="1" dirty="0">
                <a:solidFill>
                  <a:srgbClr val="FF0000"/>
                </a:solidFill>
              </a:rPr>
              <a:t>formulating the research problem; </a:t>
            </a:r>
          </a:p>
          <a:p>
            <a:pPr marL="630238" indent="0">
              <a:lnSpc>
                <a:spcPct val="100000"/>
              </a:lnSpc>
              <a:spcBef>
                <a:spcPts val="1200"/>
              </a:spcBef>
              <a:buNone/>
            </a:pPr>
            <a:r>
              <a:rPr lang="en-US" sz="1800" dirty="0"/>
              <a:t>There are two types of research </a:t>
            </a:r>
            <a:r>
              <a:rPr lang="en-US" sz="1800" i="1" dirty="0"/>
              <a:t>problems</a:t>
            </a:r>
            <a:r>
              <a:rPr lang="en-US" sz="1800" dirty="0"/>
              <a:t>, viz., those which relate to states of </a:t>
            </a:r>
            <a:r>
              <a:rPr lang="en-US" sz="1800" i="1" dirty="0"/>
              <a:t>nature</a:t>
            </a:r>
            <a:r>
              <a:rPr lang="en-US" sz="1800" dirty="0"/>
              <a:t> and those which relate to </a:t>
            </a:r>
            <a:r>
              <a:rPr lang="en-US" sz="1800" i="1" dirty="0"/>
              <a:t>relationships</a:t>
            </a:r>
            <a:r>
              <a:rPr lang="en-US" sz="1800" dirty="0"/>
              <a:t> between variables.</a:t>
            </a:r>
            <a:endParaRPr lang="en-US" sz="2000" dirty="0"/>
          </a:p>
          <a:p>
            <a:pPr marL="457200" indent="-457200">
              <a:lnSpc>
                <a:spcPct val="100000"/>
              </a:lnSpc>
              <a:spcBef>
                <a:spcPts val="1200"/>
              </a:spcBef>
              <a:buFont typeface="+mj-lt"/>
              <a:buAutoNum type="arabicPeriod" startAt="2"/>
            </a:pPr>
            <a:r>
              <a:rPr lang="en-US" sz="2100" b="1" dirty="0">
                <a:solidFill>
                  <a:srgbClr val="FF0000"/>
                </a:solidFill>
              </a:rPr>
              <a:t>extensive literature survey;</a:t>
            </a:r>
          </a:p>
          <a:p>
            <a:pPr marL="630238" indent="0">
              <a:lnSpc>
                <a:spcPct val="100000"/>
              </a:lnSpc>
              <a:spcBef>
                <a:spcPts val="1200"/>
              </a:spcBef>
              <a:buNone/>
            </a:pPr>
            <a:r>
              <a:rPr lang="en-US" sz="1800" dirty="0"/>
              <a:t>Once the problem is formulated, a brief summary of it should be written down. It is compulsory for a research worker writing a thesis for a Ph.D. degree to write a </a:t>
            </a:r>
            <a:r>
              <a:rPr lang="en-US" sz="1800" i="1" dirty="0"/>
              <a:t>synopsis</a:t>
            </a:r>
            <a:r>
              <a:rPr lang="en-US" sz="1800" dirty="0"/>
              <a:t> of the topic and submit it to the necessary Committee or the Research Board for approval.</a:t>
            </a:r>
            <a:endParaRPr lang="ar-SA" sz="1800" dirty="0"/>
          </a:p>
          <a:p>
            <a:pPr marL="457200" indent="-457200">
              <a:lnSpc>
                <a:spcPct val="100000"/>
              </a:lnSpc>
              <a:spcBef>
                <a:spcPts val="1200"/>
              </a:spcBef>
              <a:buFont typeface="+mj-lt"/>
              <a:buAutoNum type="arabicPeriod" startAt="3"/>
            </a:pPr>
            <a:r>
              <a:rPr lang="en-US" sz="2100" b="1" dirty="0">
                <a:solidFill>
                  <a:srgbClr val="FF0000"/>
                </a:solidFill>
              </a:rPr>
              <a:t>developing the hypothesis; </a:t>
            </a:r>
          </a:p>
          <a:p>
            <a:pPr marL="742950" indent="-285750" algn="just" rtl="0">
              <a:buFont typeface="Wingdings" panose="05000000000000000000" pitchFamily="2" charset="2"/>
              <a:buChar char="§"/>
            </a:pPr>
            <a:r>
              <a:rPr lang="en-US" sz="1800" dirty="0"/>
              <a:t>After extensive literature survey, researcher should state in clear terms the working hypothesis or hypotheses. </a:t>
            </a:r>
          </a:p>
          <a:p>
            <a:pPr marL="742950" indent="-285750" algn="just" rtl="0">
              <a:buFont typeface="Wingdings" panose="05000000000000000000" pitchFamily="2" charset="2"/>
              <a:buChar char="§"/>
            </a:pPr>
            <a:r>
              <a:rPr lang="en-US" sz="1800" dirty="0"/>
              <a:t>Working hypothesis is tentative assumption made in order to draw out and test its logical or empirical consequences.</a:t>
            </a:r>
            <a:endParaRPr lang="en-US" sz="2000"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4</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9105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pPr algn="ctr" rtl="1"/>
            <a:r>
              <a:rPr lang="en-US" sz="3200" b="1" dirty="0"/>
              <a:t>RESEARCH PROCESS GUIDELINE </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fontScale="92500" lnSpcReduction="20000"/>
          </a:bodyPr>
          <a:lstStyle/>
          <a:p>
            <a:pPr marL="457200" indent="-457200">
              <a:lnSpc>
                <a:spcPct val="100000"/>
              </a:lnSpc>
              <a:spcBef>
                <a:spcPts val="1200"/>
              </a:spcBef>
              <a:buFont typeface="+mj-lt"/>
              <a:buAutoNum type="arabicPeriod" startAt="4"/>
            </a:pPr>
            <a:r>
              <a:rPr lang="en-US" b="1" dirty="0">
                <a:solidFill>
                  <a:srgbClr val="FF0000"/>
                </a:solidFill>
              </a:rPr>
              <a:t>preparing the research design;</a:t>
            </a:r>
          </a:p>
          <a:p>
            <a:pPr marL="741363" indent="-303213" algn="just" rtl="0">
              <a:lnSpc>
                <a:spcPct val="110000"/>
              </a:lnSpc>
              <a:spcBef>
                <a:spcPts val="1200"/>
              </a:spcBef>
              <a:buFont typeface="Wingdings" panose="05000000000000000000" pitchFamily="2" charset="2"/>
              <a:buChar char="v"/>
            </a:pPr>
            <a:r>
              <a:rPr lang="en-US" sz="2000" dirty="0"/>
              <a:t>The research problem having been formulated in clear cut terms, the researcher will be required to prepare a research design, i.e., he will have to state the conceptual structure within which research would be conducted. </a:t>
            </a:r>
          </a:p>
          <a:p>
            <a:pPr marL="741363" indent="-303213" algn="just" rtl="0">
              <a:lnSpc>
                <a:spcPct val="110000"/>
              </a:lnSpc>
              <a:spcBef>
                <a:spcPts val="1200"/>
              </a:spcBef>
              <a:buFont typeface="Wingdings" panose="05000000000000000000" pitchFamily="2" charset="2"/>
              <a:buChar char="v"/>
            </a:pPr>
            <a:r>
              <a:rPr lang="en-US" sz="2000" dirty="0"/>
              <a:t>Research purposes may be grouped into four categories, viz., (</a:t>
            </a:r>
            <a:r>
              <a:rPr lang="en-US" sz="2000" dirty="0" err="1"/>
              <a:t>i</a:t>
            </a:r>
            <a:r>
              <a:rPr lang="en-US" sz="2000" dirty="0"/>
              <a:t>) Exploration, (ii) Description, (iii) Diagnosis, and (iv) Experimentation.</a:t>
            </a:r>
          </a:p>
          <a:p>
            <a:pPr marL="741363" indent="-303213" algn="just" rtl="0">
              <a:lnSpc>
                <a:spcPct val="110000"/>
              </a:lnSpc>
              <a:spcBef>
                <a:spcPts val="1200"/>
              </a:spcBef>
              <a:buFont typeface="Wingdings" panose="05000000000000000000" pitchFamily="2" charset="2"/>
              <a:buChar char="v"/>
            </a:pPr>
            <a:r>
              <a:rPr lang="en-US" sz="2000" dirty="0"/>
              <a:t>There are several research designs, such as, experimental and non-experimental hypothesis testing. </a:t>
            </a:r>
          </a:p>
          <a:p>
            <a:pPr marL="741363" indent="-303213" algn="just" rtl="0">
              <a:lnSpc>
                <a:spcPct val="110000"/>
              </a:lnSpc>
              <a:spcBef>
                <a:spcPts val="1200"/>
              </a:spcBef>
              <a:buFont typeface="Wingdings" panose="05000000000000000000" pitchFamily="2" charset="2"/>
              <a:buChar char="v"/>
            </a:pPr>
            <a:r>
              <a:rPr lang="en-US" sz="2000" i="1" dirty="0"/>
              <a:t>Experimental</a:t>
            </a:r>
            <a:r>
              <a:rPr lang="en-US" sz="2000" dirty="0"/>
              <a:t> designs can be either </a:t>
            </a:r>
          </a:p>
          <a:p>
            <a:pPr marL="741363" indent="-303213" algn="just" rtl="0">
              <a:lnSpc>
                <a:spcPct val="110000"/>
              </a:lnSpc>
              <a:spcBef>
                <a:spcPts val="1200"/>
              </a:spcBef>
              <a:buFont typeface="Wingdings" panose="05000000000000000000" pitchFamily="2" charset="2"/>
              <a:buChar char="v"/>
            </a:pPr>
            <a:r>
              <a:rPr lang="en-US" sz="2000" i="1" dirty="0"/>
              <a:t>Informal</a:t>
            </a:r>
            <a:r>
              <a:rPr lang="en-US" sz="2000" dirty="0"/>
              <a:t> designs (such as before-and-after without control, after-only with control, before-and-after with control) </a:t>
            </a:r>
          </a:p>
          <a:p>
            <a:pPr marL="741363" indent="-303213" algn="just" rtl="0">
              <a:lnSpc>
                <a:spcPct val="110000"/>
              </a:lnSpc>
              <a:spcBef>
                <a:spcPts val="1200"/>
              </a:spcBef>
              <a:buFont typeface="Wingdings" panose="05000000000000000000" pitchFamily="2" charset="2"/>
              <a:buChar char="v"/>
            </a:pPr>
            <a:r>
              <a:rPr lang="en-US" sz="2000" i="1" dirty="0"/>
              <a:t>Formal</a:t>
            </a:r>
            <a:r>
              <a:rPr lang="en-US" sz="2000" dirty="0"/>
              <a:t> designs (such as completely randomized design, randomized block design, Latin square design, simple and complex factorial designs), out of which the researcher must select one for his own project.</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5</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17575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pPr algn="ctr" rtl="1"/>
            <a:r>
              <a:rPr lang="en-US" sz="3200" b="1" dirty="0"/>
              <a:t>RESEARCH PROCESS GUIDELINE </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457200" indent="-457200" algn="l" rtl="0">
              <a:lnSpc>
                <a:spcPct val="100000"/>
              </a:lnSpc>
              <a:spcBef>
                <a:spcPts val="1200"/>
              </a:spcBef>
              <a:buFont typeface="+mj-lt"/>
              <a:buAutoNum type="arabicPeriod" startAt="5"/>
            </a:pPr>
            <a:r>
              <a:rPr lang="en-US" b="1" dirty="0">
                <a:solidFill>
                  <a:srgbClr val="FF0000"/>
                </a:solidFill>
              </a:rPr>
              <a:t>determining sample design;</a:t>
            </a:r>
          </a:p>
          <a:p>
            <a:pPr marL="914400" indent="-303213" algn="just" rtl="0">
              <a:lnSpc>
                <a:spcPct val="100000"/>
              </a:lnSpc>
              <a:spcBef>
                <a:spcPts val="1200"/>
              </a:spcBef>
              <a:buFont typeface="Wingdings" panose="05000000000000000000" pitchFamily="2" charset="2"/>
              <a:buChar char="v"/>
            </a:pPr>
            <a:r>
              <a:rPr lang="en-US" sz="1800" dirty="0"/>
              <a:t>All the items under consideration in any field of inquiry constitute a ‘universe’ or ‘population’. </a:t>
            </a:r>
          </a:p>
          <a:p>
            <a:pPr marL="914400" indent="-303213" algn="just" rtl="0">
              <a:lnSpc>
                <a:spcPct val="100000"/>
              </a:lnSpc>
              <a:spcBef>
                <a:spcPts val="1200"/>
              </a:spcBef>
              <a:buFont typeface="Wingdings" panose="05000000000000000000" pitchFamily="2" charset="2"/>
              <a:buChar char="v"/>
            </a:pPr>
            <a:r>
              <a:rPr lang="en-US" sz="1800" dirty="0"/>
              <a:t>A complete enumeration of all the items in the ‘population’ is known as a census inquiry. </a:t>
            </a:r>
          </a:p>
          <a:p>
            <a:pPr marL="914400" indent="-303213" algn="just" rtl="0">
              <a:lnSpc>
                <a:spcPct val="100000"/>
              </a:lnSpc>
              <a:spcBef>
                <a:spcPts val="1200"/>
              </a:spcBef>
              <a:buFont typeface="Wingdings" panose="05000000000000000000" pitchFamily="2" charset="2"/>
              <a:buChar char="v"/>
            </a:pPr>
            <a:r>
              <a:rPr lang="en-US" sz="1800" dirty="0"/>
              <a:t>A brief mention of the important sample designs is as follows: </a:t>
            </a:r>
          </a:p>
          <a:p>
            <a:pPr marL="1371600" indent="-400050" algn="just" rtl="0">
              <a:lnSpc>
                <a:spcPct val="100000"/>
              </a:lnSpc>
              <a:spcBef>
                <a:spcPts val="1200"/>
              </a:spcBef>
              <a:buFont typeface="+mj-lt"/>
              <a:buAutoNum type="romanLcPeriod"/>
            </a:pPr>
            <a:r>
              <a:rPr lang="en-US" sz="1800" dirty="0"/>
              <a:t>Deliberate sampling: Deliberate sampling is also known as purposive or non-probability sampling.</a:t>
            </a:r>
          </a:p>
          <a:p>
            <a:pPr marL="1371600" indent="-400050" algn="just" rtl="0">
              <a:lnSpc>
                <a:spcPct val="100000"/>
              </a:lnSpc>
              <a:spcBef>
                <a:spcPts val="1200"/>
              </a:spcBef>
              <a:buFont typeface="+mj-lt"/>
              <a:buAutoNum type="romanLcPeriod"/>
            </a:pPr>
            <a:r>
              <a:rPr lang="en-US" sz="1800" i="1" dirty="0"/>
              <a:t>Simple random sampling:  This type of sampling is also known as chance sampling or </a:t>
            </a:r>
            <a:r>
              <a:rPr lang="en-US" sz="1800" dirty="0"/>
              <a:t>probability sampling where each and every item in the population has an equal chance of inclusion in the sample and each one of the possible samples, in case of finite universe, has the same probability of being selected.</a:t>
            </a:r>
          </a:p>
          <a:p>
            <a:pPr marL="1371600" indent="-400050" algn="just" rtl="0">
              <a:lnSpc>
                <a:spcPct val="100000"/>
              </a:lnSpc>
              <a:spcBef>
                <a:spcPts val="1200"/>
              </a:spcBef>
              <a:buFont typeface="+mj-lt"/>
              <a:buAutoNum type="romanLcPeriod"/>
            </a:pPr>
            <a:r>
              <a:rPr lang="en-US" sz="1800" i="1" dirty="0"/>
              <a:t>Systematic sampling: </a:t>
            </a:r>
            <a:r>
              <a:rPr lang="en-US" sz="1800" dirty="0"/>
              <a:t>In some instances the most practical way of sampling is to select every 15th name on a list, every 10th house on one side of a street and so on.</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6</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47727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pPr algn="ctr" rtl="1"/>
            <a:r>
              <a:rPr lang="en-US" sz="3200" b="1" dirty="0"/>
              <a:t>RESEARCH PROCESS GUIDELINE </a:t>
            </a:r>
          </a:p>
        </p:txBody>
      </p:sp>
      <p:sp>
        <p:nvSpPr>
          <p:cNvPr id="3" name="Content Placeholder 2"/>
          <p:cNvSpPr>
            <a:spLocks noGrp="1"/>
          </p:cNvSpPr>
          <p:nvPr>
            <p:ph idx="1"/>
          </p:nvPr>
        </p:nvSpPr>
        <p:spPr>
          <a:xfrm>
            <a:off x="531812" y="1219200"/>
            <a:ext cx="11019733" cy="4999602"/>
          </a:xfrm>
          <a:ln>
            <a:solidFill>
              <a:schemeClr val="tx1"/>
            </a:solidFill>
          </a:ln>
        </p:spPr>
        <p:txBody>
          <a:bodyPr>
            <a:noAutofit/>
          </a:bodyPr>
          <a:lstStyle/>
          <a:p>
            <a:pPr marL="1371600" indent="-400050" algn="just" rtl="0">
              <a:lnSpc>
                <a:spcPct val="100000"/>
              </a:lnSpc>
              <a:spcBef>
                <a:spcPts val="1200"/>
              </a:spcBef>
              <a:buFont typeface="+mj-lt"/>
              <a:buAutoNum type="romanLcPeriod" startAt="4"/>
            </a:pPr>
            <a:r>
              <a:rPr lang="en-US" sz="2000" i="1" dirty="0"/>
              <a:t>Stratified sampling</a:t>
            </a:r>
            <a:r>
              <a:rPr lang="en-US" sz="2000" dirty="0"/>
              <a:t>: If the population from which a sample is to be drawn does not constitute a homogeneous group, then stratified sampling technique is applied so as to obtain a representative sample.</a:t>
            </a:r>
          </a:p>
          <a:p>
            <a:pPr marL="1371600" indent="-400050" algn="just" rtl="0">
              <a:lnSpc>
                <a:spcPct val="100000"/>
              </a:lnSpc>
              <a:spcBef>
                <a:spcPts val="1200"/>
              </a:spcBef>
              <a:buFont typeface="+mj-lt"/>
              <a:buAutoNum type="romanLcPeriod" startAt="4"/>
            </a:pPr>
            <a:r>
              <a:rPr lang="en-US" sz="2000" i="1" dirty="0"/>
              <a:t>Quota sampling:  </a:t>
            </a:r>
            <a:r>
              <a:rPr lang="en-US" sz="2000" dirty="0"/>
              <a:t>In stratified sampling the cost of taking random samples from individual strata is often so expensive that interviewers are simply given quota to be filled from different strata, the actual selection of items for sample being left to the interviewer’s judgment.</a:t>
            </a:r>
            <a:endParaRPr lang="ar-SA" sz="2000" dirty="0"/>
          </a:p>
          <a:p>
            <a:pPr marL="1371600" indent="-400050" algn="just" rtl="0">
              <a:lnSpc>
                <a:spcPct val="100000"/>
              </a:lnSpc>
              <a:spcBef>
                <a:spcPts val="1200"/>
              </a:spcBef>
              <a:buFont typeface="+mj-lt"/>
              <a:buAutoNum type="romanLcPeriod" startAt="4"/>
            </a:pPr>
            <a:r>
              <a:rPr lang="en-US" sz="2000" i="1" dirty="0"/>
              <a:t>Multi-stage sampling:  </a:t>
            </a:r>
            <a:r>
              <a:rPr lang="en-US" sz="2000" dirty="0"/>
              <a:t>This is a further development of the idea of cluster sampling. </a:t>
            </a:r>
          </a:p>
          <a:p>
            <a:pPr marL="1371600" indent="-400050" algn="just" rtl="0">
              <a:lnSpc>
                <a:spcPct val="100000"/>
              </a:lnSpc>
              <a:spcBef>
                <a:spcPts val="1200"/>
              </a:spcBef>
              <a:buFont typeface="+mj-lt"/>
              <a:buAutoNum type="romanLcPeriod" startAt="4"/>
            </a:pPr>
            <a:r>
              <a:rPr lang="en-US" sz="2000" i="1" dirty="0"/>
              <a:t>Sequential sampling:  </a:t>
            </a:r>
            <a:r>
              <a:rPr lang="en-US" sz="2000" dirty="0"/>
              <a:t>This is somewhat a complex sample design where the ultimate size of the sample is not fixed in advance but is determined according to mathematical decisions on the basis of information yielded as survey progresses.</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7</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80783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pPr algn="ctr"/>
            <a:r>
              <a:rPr lang="en-US" sz="3600" b="1" dirty="0"/>
              <a:t>Research Process Guideline</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fontScale="85000" lnSpcReduction="20000"/>
          </a:bodyPr>
          <a:lstStyle/>
          <a:p>
            <a:pPr marL="457200" indent="-457200" algn="l" rtl="0">
              <a:lnSpc>
                <a:spcPct val="100000"/>
              </a:lnSpc>
              <a:spcBef>
                <a:spcPts val="1200"/>
              </a:spcBef>
              <a:buFont typeface="+mj-lt"/>
              <a:buAutoNum type="arabicPeriod" startAt="6"/>
            </a:pPr>
            <a:r>
              <a:rPr lang="en-US" sz="3300" b="1" dirty="0">
                <a:solidFill>
                  <a:srgbClr val="FF0000"/>
                </a:solidFill>
              </a:rPr>
              <a:t>collecting the data; </a:t>
            </a:r>
          </a:p>
          <a:p>
            <a:pPr marL="804863" indent="-592138" algn="l" rtl="0"/>
            <a:r>
              <a:rPr lang="en-US" sz="2600" dirty="0"/>
              <a:t>Data can be collected by any one or more of the following ways:</a:t>
            </a:r>
          </a:p>
          <a:p>
            <a:pPr marL="1433513" indent="-400050" algn="l" rtl="0">
              <a:lnSpc>
                <a:spcPct val="120000"/>
              </a:lnSpc>
              <a:spcBef>
                <a:spcPts val="600"/>
              </a:spcBef>
              <a:buFont typeface="+mj-lt"/>
              <a:buAutoNum type="romanLcPeriod"/>
            </a:pPr>
            <a:r>
              <a:rPr lang="en-US" sz="2600" i="1" dirty="0"/>
              <a:t>By observation</a:t>
            </a:r>
          </a:p>
          <a:p>
            <a:pPr marL="1433513" indent="-400050" algn="l" rtl="0">
              <a:lnSpc>
                <a:spcPct val="120000"/>
              </a:lnSpc>
              <a:spcBef>
                <a:spcPts val="600"/>
              </a:spcBef>
              <a:buFont typeface="+mj-lt"/>
              <a:buAutoNum type="romanLcPeriod"/>
            </a:pPr>
            <a:r>
              <a:rPr lang="en-US" sz="2600" i="1" dirty="0"/>
              <a:t>Through personal interview</a:t>
            </a:r>
          </a:p>
          <a:p>
            <a:pPr marL="1433513" indent="-400050" algn="l" rtl="0">
              <a:lnSpc>
                <a:spcPct val="120000"/>
              </a:lnSpc>
              <a:spcBef>
                <a:spcPts val="600"/>
              </a:spcBef>
              <a:buFont typeface="+mj-lt"/>
              <a:buAutoNum type="romanLcPeriod"/>
            </a:pPr>
            <a:r>
              <a:rPr lang="en-US" sz="2600" i="1" dirty="0"/>
              <a:t>Through telephone interviews</a:t>
            </a:r>
          </a:p>
          <a:p>
            <a:pPr marL="1433513" indent="-400050" algn="l" rtl="0">
              <a:lnSpc>
                <a:spcPct val="120000"/>
              </a:lnSpc>
              <a:spcBef>
                <a:spcPts val="600"/>
              </a:spcBef>
              <a:buFont typeface="+mj-lt"/>
              <a:buAutoNum type="romanLcPeriod"/>
            </a:pPr>
            <a:r>
              <a:rPr lang="en-US" sz="2600" i="1" dirty="0"/>
              <a:t>By mailing of questionnaires</a:t>
            </a:r>
          </a:p>
          <a:p>
            <a:pPr marL="1433513" indent="-400050">
              <a:lnSpc>
                <a:spcPct val="120000"/>
              </a:lnSpc>
              <a:spcBef>
                <a:spcPts val="600"/>
              </a:spcBef>
              <a:buFont typeface="+mj-lt"/>
              <a:buAutoNum type="romanLcPeriod"/>
            </a:pPr>
            <a:r>
              <a:rPr lang="en-US" sz="2600" i="1" dirty="0"/>
              <a:t>Through schedules</a:t>
            </a:r>
          </a:p>
          <a:p>
            <a:pPr marL="517525" indent="-517525" algn="l" rtl="0">
              <a:lnSpc>
                <a:spcPct val="100000"/>
              </a:lnSpc>
              <a:spcBef>
                <a:spcPts val="1200"/>
              </a:spcBef>
              <a:buFont typeface="+mj-lt"/>
              <a:buAutoNum type="arabicPeriod" startAt="7"/>
            </a:pPr>
            <a:r>
              <a:rPr lang="en-US" sz="3300" b="1" dirty="0">
                <a:solidFill>
                  <a:srgbClr val="FF0000"/>
                </a:solidFill>
              </a:rPr>
              <a:t>execution of the project;</a:t>
            </a:r>
          </a:p>
          <a:p>
            <a:pPr marL="1087438" indent="-457200">
              <a:lnSpc>
                <a:spcPct val="100000"/>
              </a:lnSpc>
              <a:spcBef>
                <a:spcPts val="1200"/>
              </a:spcBef>
              <a:buFont typeface="Wingdings" panose="05000000000000000000" pitchFamily="2" charset="2"/>
              <a:buChar char="q"/>
            </a:pPr>
            <a:r>
              <a:rPr lang="en-US" sz="2800" i="0" u="none" strike="noStrike" baseline="0" dirty="0">
                <a:solidFill>
                  <a:srgbClr val="373535"/>
                </a:solidFill>
                <a:latin typeface="Times New Roman" panose="02020603050405020304" pitchFamily="18" charset="0"/>
              </a:rPr>
              <a:t>Execution of the project is a very important step in the research process. </a:t>
            </a:r>
          </a:p>
          <a:p>
            <a:pPr marL="1087438" indent="-457200">
              <a:lnSpc>
                <a:spcPct val="100000"/>
              </a:lnSpc>
              <a:spcBef>
                <a:spcPts val="1200"/>
              </a:spcBef>
              <a:buFont typeface="Wingdings" panose="05000000000000000000" pitchFamily="2" charset="2"/>
              <a:buChar char="q"/>
            </a:pPr>
            <a:r>
              <a:rPr lang="en-US" sz="2800" i="0" u="none" strike="noStrike" baseline="0" dirty="0">
                <a:solidFill>
                  <a:srgbClr val="373535"/>
                </a:solidFill>
                <a:latin typeface="Times New Roman" panose="02020603050405020304" pitchFamily="18" charset="0"/>
              </a:rPr>
              <a:t>The researcher should see that the project is executed in a systematic manner and in time.</a:t>
            </a:r>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8</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4597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304800"/>
            <a:ext cx="10991897" cy="814215"/>
          </a:xfrm>
        </p:spPr>
        <p:txBody>
          <a:bodyPr>
            <a:normAutofit/>
          </a:bodyPr>
          <a:lstStyle/>
          <a:p>
            <a:pPr algn="ctr"/>
            <a:r>
              <a:rPr lang="en-US" sz="3600" b="1" dirty="0"/>
              <a:t>Research Process Guideline</a:t>
            </a:r>
          </a:p>
        </p:txBody>
      </p:sp>
      <p:sp>
        <p:nvSpPr>
          <p:cNvPr id="3" name="Content Placeholder 2"/>
          <p:cNvSpPr>
            <a:spLocks noGrp="1"/>
          </p:cNvSpPr>
          <p:nvPr>
            <p:ph idx="1"/>
          </p:nvPr>
        </p:nvSpPr>
        <p:spPr>
          <a:xfrm>
            <a:off x="531812" y="1219200"/>
            <a:ext cx="11019733" cy="4999602"/>
          </a:xfrm>
          <a:ln>
            <a:solidFill>
              <a:schemeClr val="tx1"/>
            </a:solidFill>
          </a:ln>
        </p:spPr>
        <p:txBody>
          <a:bodyPr>
            <a:normAutofit fontScale="85000" lnSpcReduction="20000"/>
          </a:bodyPr>
          <a:lstStyle/>
          <a:p>
            <a:pPr marL="568325" indent="-457200" algn="l" rtl="0">
              <a:lnSpc>
                <a:spcPct val="100000"/>
              </a:lnSpc>
              <a:spcBef>
                <a:spcPts val="1200"/>
              </a:spcBef>
              <a:buFont typeface="+mj-lt"/>
              <a:buAutoNum type="arabicPeriod" startAt="8"/>
            </a:pPr>
            <a:r>
              <a:rPr lang="en-US" b="1" dirty="0">
                <a:solidFill>
                  <a:srgbClr val="FF0000"/>
                </a:solidFill>
              </a:rPr>
              <a:t>analysis of data; </a:t>
            </a:r>
          </a:p>
          <a:p>
            <a:pPr marL="741363" indent="-303213" algn="l" rtl="0">
              <a:lnSpc>
                <a:spcPct val="110000"/>
              </a:lnSpc>
              <a:spcBef>
                <a:spcPts val="600"/>
              </a:spcBef>
              <a:buFont typeface="Wingdings" panose="05000000000000000000" pitchFamily="2" charset="2"/>
              <a:buChar char="v"/>
            </a:pPr>
            <a:r>
              <a:rPr lang="en-US" dirty="0"/>
              <a:t>Requires a number of closely related operations such as establishment of :</a:t>
            </a:r>
          </a:p>
          <a:p>
            <a:pPr marL="1482725" indent="-303213" algn="l" rtl="0">
              <a:lnSpc>
                <a:spcPct val="110000"/>
              </a:lnSpc>
              <a:spcBef>
                <a:spcPts val="600"/>
              </a:spcBef>
              <a:buFont typeface="Wingdings" panose="05000000000000000000" pitchFamily="2" charset="2"/>
              <a:buChar char="§"/>
            </a:pPr>
            <a:r>
              <a:rPr lang="en-US" i="1" dirty="0"/>
              <a:t>Categories</a:t>
            </a:r>
          </a:p>
          <a:p>
            <a:pPr marL="1482725" indent="-303213" algn="l" rtl="0">
              <a:lnSpc>
                <a:spcPct val="110000"/>
              </a:lnSpc>
              <a:spcBef>
                <a:spcPts val="600"/>
              </a:spcBef>
              <a:buFont typeface="Wingdings" panose="05000000000000000000" pitchFamily="2" charset="2"/>
              <a:buChar char="§"/>
            </a:pPr>
            <a:r>
              <a:rPr lang="en-US" i="1" dirty="0"/>
              <a:t>Coding</a:t>
            </a:r>
          </a:p>
          <a:p>
            <a:pPr marL="1482725" indent="-303213" algn="l" rtl="0">
              <a:lnSpc>
                <a:spcPct val="110000"/>
              </a:lnSpc>
              <a:spcBef>
                <a:spcPts val="600"/>
              </a:spcBef>
              <a:buFont typeface="Wingdings" panose="05000000000000000000" pitchFamily="2" charset="2"/>
              <a:buChar char="§"/>
            </a:pPr>
            <a:r>
              <a:rPr lang="en-US" i="1" dirty="0"/>
              <a:t>Editing</a:t>
            </a:r>
          </a:p>
          <a:p>
            <a:pPr marL="1482725" indent="-303213" algn="l" rtl="0">
              <a:lnSpc>
                <a:spcPct val="110000"/>
              </a:lnSpc>
              <a:spcBef>
                <a:spcPts val="600"/>
              </a:spcBef>
              <a:buFont typeface="Wingdings" panose="05000000000000000000" pitchFamily="2" charset="2"/>
              <a:buChar char="§"/>
            </a:pPr>
            <a:r>
              <a:rPr lang="en-US" i="1" dirty="0"/>
              <a:t>Tabulation</a:t>
            </a:r>
          </a:p>
          <a:p>
            <a:pPr marL="741363" indent="-303213" algn="l" rtl="0">
              <a:lnSpc>
                <a:spcPct val="110000"/>
              </a:lnSpc>
              <a:spcBef>
                <a:spcPts val="600"/>
              </a:spcBef>
              <a:buFont typeface="Wingdings" panose="05000000000000000000" pitchFamily="2" charset="2"/>
              <a:buChar char="v"/>
            </a:pPr>
            <a:r>
              <a:rPr lang="en-US" dirty="0"/>
              <a:t>Analysis work after tabulation is generally based on the computation of various percentages, coefficients, etc., by applying various well defined statistical formulae.</a:t>
            </a:r>
          </a:p>
          <a:p>
            <a:pPr marL="457200" indent="-457200" algn="l" rtl="0">
              <a:lnSpc>
                <a:spcPct val="100000"/>
              </a:lnSpc>
              <a:spcBef>
                <a:spcPts val="1200"/>
              </a:spcBef>
              <a:buFont typeface="+mj-lt"/>
              <a:buAutoNum type="arabicPeriod" startAt="9"/>
            </a:pPr>
            <a:r>
              <a:rPr lang="en-US" sz="2800" b="1" dirty="0">
                <a:solidFill>
                  <a:srgbClr val="FF0000"/>
                </a:solidFill>
              </a:rPr>
              <a:t>hypothesis testing;</a:t>
            </a:r>
          </a:p>
          <a:p>
            <a:pPr marL="974725" indent="-303213" algn="l" rtl="0">
              <a:buFont typeface="Wingdings" panose="05000000000000000000" pitchFamily="2" charset="2"/>
              <a:buChar char="q"/>
            </a:pPr>
            <a:r>
              <a:rPr lang="en-US" sz="2400" dirty="0"/>
              <a:t>Various tests, such as Chi square test, t-test, F-test, have been developed by statisticians for the purpose.</a:t>
            </a:r>
          </a:p>
          <a:p>
            <a:pPr marL="974725" indent="-303213" algn="l" rtl="0">
              <a:buFont typeface="Wingdings" panose="05000000000000000000" pitchFamily="2" charset="2"/>
              <a:buChar char="q"/>
            </a:pPr>
            <a:r>
              <a:rPr lang="en-US" sz="2400" dirty="0"/>
              <a:t> Hypothesis-testing will result in either accepting the hypothesis or in rejecting it.</a:t>
            </a:r>
            <a:endParaRPr lang="en-US" sz="2200" i="1" dirty="0"/>
          </a:p>
        </p:txBody>
      </p:sp>
      <p:sp>
        <p:nvSpPr>
          <p:cNvPr id="6" name="Slide Number Placeholder 3">
            <a:extLst>
              <a:ext uri="{FF2B5EF4-FFF2-40B4-BE49-F238E27FC236}">
                <a16:creationId xmlns:a16="http://schemas.microsoft.com/office/drawing/2014/main" id="{4605BC4E-B2BA-4737-8B25-6EE3827379D6}"/>
              </a:ext>
            </a:extLst>
          </p:cNvPr>
          <p:cNvSpPr>
            <a:spLocks noGrp="1"/>
          </p:cNvSpPr>
          <p:nvPr>
            <p:ph type="sldNum" sz="quarter" idx="12"/>
          </p:nvPr>
        </p:nvSpPr>
        <p:spPr>
          <a:xfrm>
            <a:off x="11047412" y="6218804"/>
            <a:ext cx="803237" cy="610658"/>
          </a:xfrm>
          <a:prstGeom prst="foldedCorner">
            <a:avLst>
              <a:gd name="adj" fmla="val 48234"/>
            </a:avLst>
          </a:prstGeom>
          <a:solidFill>
            <a:schemeClr val="accent1">
              <a:lumMod val="40000"/>
              <a:lumOff val="60000"/>
            </a:schemeClr>
          </a:solidFill>
        </p:spPr>
        <p:txBody>
          <a:bodyPr/>
          <a:lstStyle/>
          <a:p>
            <a:pPr algn="ctr"/>
            <a:fld id="{B82CCC60-E8CD-4174-8B1A-7DF615B22EEF}" type="slidenum">
              <a:rPr lang="en-US" sz="2399">
                <a:ln w="0"/>
                <a:solidFill>
                  <a:schemeClr val="tx1"/>
                </a:solidFill>
                <a:effectLst>
                  <a:outerShdw blurRad="38100" dist="19050" dir="2700000" algn="tl" rotWithShape="0">
                    <a:schemeClr val="dk1">
                      <a:alpha val="40000"/>
                    </a:schemeClr>
                  </a:outerShdw>
                </a:effectLst>
              </a:rPr>
              <a:pPr algn="ctr"/>
              <a:t>9</a:t>
            </a:fld>
            <a:endParaRPr lang="en-US" sz="2399" dirty="0">
              <a:ln w="0"/>
              <a:solidFill>
                <a:schemeClr val="tx1"/>
              </a:solidFill>
              <a:effectLst>
                <a:outerShdw blurRad="38100" dist="19050" dir="2700000" algn="tl" rotWithShape="0">
                  <a:schemeClr val="dk1">
                    <a:alpha val="40000"/>
                  </a:schemeClr>
                </a:outerShdw>
              </a:effectLst>
            </a:endParaRPr>
          </a:p>
        </p:txBody>
      </p:sp>
      <p:cxnSp>
        <p:nvCxnSpPr>
          <p:cNvPr id="5" name="Straight Connector 4">
            <a:extLst>
              <a:ext uri="{FF2B5EF4-FFF2-40B4-BE49-F238E27FC236}">
                <a16:creationId xmlns:a16="http://schemas.microsoft.com/office/drawing/2014/main" id="{A7FDBD5E-CBE8-41C2-A4DD-AA3949AD39C8}"/>
              </a:ext>
            </a:extLst>
          </p:cNvPr>
          <p:cNvCxnSpPr/>
          <p:nvPr/>
        </p:nvCxnSpPr>
        <p:spPr>
          <a:xfrm>
            <a:off x="531812" y="990600"/>
            <a:ext cx="110475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538284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559</TotalTime>
  <Words>1246</Words>
  <Application>Microsoft Office PowerPoint</Application>
  <PresentationFormat>Custom</PresentationFormat>
  <Paragraphs>101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Amerigo BT</vt:lpstr>
      <vt:lpstr>Arial</vt:lpstr>
      <vt:lpstr>Arial Black</vt:lpstr>
      <vt:lpstr>Century Gothic</vt:lpstr>
      <vt:lpstr>Times New Roman</vt:lpstr>
      <vt:lpstr>Wingdings</vt:lpstr>
      <vt:lpstr>Class open house presentation</vt:lpstr>
      <vt:lpstr>Research Methodology M.Sc. Degree 2021-2022  Prof.Dr. Abbas H. Alasadi Email : abbashh2002@gmail.com  University of Basrah College of Information Technology Computer Information System Department </vt:lpstr>
      <vt:lpstr>Research Process Guideline</vt:lpstr>
      <vt:lpstr>Research Process Guideline</vt:lpstr>
      <vt:lpstr>Research Process Guideline</vt:lpstr>
      <vt:lpstr>RESEARCH PROCESS GUIDELINE </vt:lpstr>
      <vt:lpstr>RESEARCH PROCESS GUIDELINE </vt:lpstr>
      <vt:lpstr>RESEARCH PROCESS GUIDELINE </vt:lpstr>
      <vt:lpstr>Research Process Guideline</vt:lpstr>
      <vt:lpstr>Research Process Guideline</vt:lpstr>
      <vt:lpstr>Research Process Guideline</vt:lpstr>
      <vt:lpstr>RESEARCH PROCESS GUIDELINE </vt:lpstr>
      <vt:lpstr>RESEARCH PROCESS GUIDELINE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Methodology M.Sc. Degree 2021-2022  Prof.Dr. Abbas H. Alasadi Email : abbashh2002@gmail.com  University of Basrah College of Information Technology Computer Information System Department</dc:title>
  <dc:creator>jk</dc:creator>
  <cp:lastModifiedBy>jk</cp:lastModifiedBy>
  <cp:revision>36</cp:revision>
  <dcterms:created xsi:type="dcterms:W3CDTF">2022-01-31T14:42:22Z</dcterms:created>
  <dcterms:modified xsi:type="dcterms:W3CDTF">2022-02-11T15:12:48Z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